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256" r:id="rId2"/>
    <p:sldId id="259" r:id="rId3"/>
    <p:sldId id="261" r:id="rId4"/>
    <p:sldId id="262" r:id="rId5"/>
    <p:sldId id="263" r:id="rId6"/>
    <p:sldId id="265" r:id="rId7"/>
    <p:sldId id="267" r:id="rId8"/>
    <p:sldId id="268" r:id="rId9"/>
    <p:sldId id="280" r:id="rId10"/>
    <p:sldId id="273" r:id="rId11"/>
    <p:sldId id="274" r:id="rId12"/>
    <p:sldId id="275" r:id="rId13"/>
    <p:sldId id="277" r:id="rId14"/>
    <p:sldId id="279" r:id="rId15"/>
    <p:sldId id="281" r:id="rId16"/>
    <p:sldId id="278" r:id="rId17"/>
    <p:sldId id="28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0" autoAdjust="0"/>
    <p:restoredTop sz="94659" autoAdjust="0"/>
  </p:normalViewPr>
  <p:slideViewPr>
    <p:cSldViewPr snapToGrid="0" snapToObjects="1">
      <p:cViewPr varScale="1">
        <p:scale>
          <a:sx n="106" d="100"/>
          <a:sy n="106" d="100"/>
        </p:scale>
        <p:origin x="-1176"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4E1602F-B839-D64D-BF42-B27FB163496A}" type="datetimeFigureOut">
              <a:rPr lang="en-US" smtClean="0"/>
              <a:t>13/10/20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1032B30-A699-DF45-8DD7-73820436DDE4}" type="slidenum">
              <a:rPr lang="en-US" smtClean="0"/>
              <a:t>‹#›</a:t>
            </a:fld>
            <a:endParaRPr lang="en-US"/>
          </a:p>
        </p:txBody>
      </p:sp>
    </p:spTree>
    <p:extLst>
      <p:ext uri="{BB962C8B-B14F-4D97-AF65-F5344CB8AC3E}">
        <p14:creationId xmlns:p14="http://schemas.microsoft.com/office/powerpoint/2010/main" val="38998202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048D29-6DAA-0842-980E-F7101F87CF8C}" type="datetimeFigureOut">
              <a:rPr lang="en-US" smtClean="0"/>
              <a:t>13/10/20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B4866D-0F39-854C-93C7-9678E39D85C4}" type="slidenum">
              <a:rPr lang="en-US" smtClean="0"/>
              <a:t>‹#›</a:t>
            </a:fld>
            <a:endParaRPr lang="en-US"/>
          </a:p>
        </p:txBody>
      </p:sp>
    </p:spTree>
    <p:extLst>
      <p:ext uri="{BB962C8B-B14F-4D97-AF65-F5344CB8AC3E}">
        <p14:creationId xmlns:p14="http://schemas.microsoft.com/office/powerpoint/2010/main" val="304307555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B4866D-0F39-854C-93C7-9678E39D85C4}" type="slidenum">
              <a:rPr lang="en-US" smtClean="0"/>
              <a:t>1</a:t>
            </a:fld>
            <a:endParaRPr lang="en-US"/>
          </a:p>
        </p:txBody>
      </p:sp>
    </p:spTree>
    <p:extLst>
      <p:ext uri="{BB962C8B-B14F-4D97-AF65-F5344CB8AC3E}">
        <p14:creationId xmlns:p14="http://schemas.microsoft.com/office/powerpoint/2010/main" val="27981681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B4866D-0F39-854C-93C7-9678E39D85C4}" type="slidenum">
              <a:rPr lang="en-US" smtClean="0"/>
              <a:t>11</a:t>
            </a:fld>
            <a:endParaRPr lang="en-US"/>
          </a:p>
        </p:txBody>
      </p:sp>
    </p:spTree>
    <p:extLst>
      <p:ext uri="{BB962C8B-B14F-4D97-AF65-F5344CB8AC3E}">
        <p14:creationId xmlns:p14="http://schemas.microsoft.com/office/powerpoint/2010/main" val="39595161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B4866D-0F39-854C-93C7-9678E39D85C4}" type="slidenum">
              <a:rPr lang="en-US" smtClean="0"/>
              <a:t>12</a:t>
            </a:fld>
            <a:endParaRPr lang="en-US"/>
          </a:p>
        </p:txBody>
      </p:sp>
    </p:spTree>
    <p:extLst>
      <p:ext uri="{BB962C8B-B14F-4D97-AF65-F5344CB8AC3E}">
        <p14:creationId xmlns:p14="http://schemas.microsoft.com/office/powerpoint/2010/main" val="3959516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EBB4866D-0F39-854C-93C7-9678E39D85C4}" type="slidenum">
              <a:rPr lang="en-US" smtClean="0"/>
              <a:t>2</a:t>
            </a:fld>
            <a:endParaRPr lang="en-US"/>
          </a:p>
        </p:txBody>
      </p:sp>
    </p:spTree>
    <p:extLst>
      <p:ext uri="{BB962C8B-B14F-4D97-AF65-F5344CB8AC3E}">
        <p14:creationId xmlns:p14="http://schemas.microsoft.com/office/powerpoint/2010/main" val="1512416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B4866D-0F39-854C-93C7-9678E39D85C4}" type="slidenum">
              <a:rPr lang="en-US" smtClean="0"/>
              <a:t>3</a:t>
            </a:fld>
            <a:endParaRPr lang="en-US"/>
          </a:p>
        </p:txBody>
      </p:sp>
    </p:spTree>
    <p:extLst>
      <p:ext uri="{BB962C8B-B14F-4D97-AF65-F5344CB8AC3E}">
        <p14:creationId xmlns:p14="http://schemas.microsoft.com/office/powerpoint/2010/main" val="132530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B4866D-0F39-854C-93C7-9678E39D85C4}" type="slidenum">
              <a:rPr lang="en-US" smtClean="0"/>
              <a:t>4</a:t>
            </a:fld>
            <a:endParaRPr lang="en-US"/>
          </a:p>
        </p:txBody>
      </p:sp>
    </p:spTree>
    <p:extLst>
      <p:ext uri="{BB962C8B-B14F-4D97-AF65-F5344CB8AC3E}">
        <p14:creationId xmlns:p14="http://schemas.microsoft.com/office/powerpoint/2010/main" val="898595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B4866D-0F39-854C-93C7-9678E39D85C4}" type="slidenum">
              <a:rPr lang="en-US" smtClean="0"/>
              <a:t>5</a:t>
            </a:fld>
            <a:endParaRPr lang="en-US"/>
          </a:p>
        </p:txBody>
      </p:sp>
    </p:spTree>
    <p:extLst>
      <p:ext uri="{BB962C8B-B14F-4D97-AF65-F5344CB8AC3E}">
        <p14:creationId xmlns:p14="http://schemas.microsoft.com/office/powerpoint/2010/main" val="3503519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B4866D-0F39-854C-93C7-9678E39D85C4}" type="slidenum">
              <a:rPr lang="en-US" smtClean="0"/>
              <a:t>6</a:t>
            </a:fld>
            <a:endParaRPr lang="en-US"/>
          </a:p>
        </p:txBody>
      </p:sp>
    </p:spTree>
    <p:extLst>
      <p:ext uri="{BB962C8B-B14F-4D97-AF65-F5344CB8AC3E}">
        <p14:creationId xmlns:p14="http://schemas.microsoft.com/office/powerpoint/2010/main" val="4089616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B4866D-0F39-854C-93C7-9678E39D85C4}" type="slidenum">
              <a:rPr lang="en-US" smtClean="0"/>
              <a:t>7</a:t>
            </a:fld>
            <a:endParaRPr lang="en-US"/>
          </a:p>
        </p:txBody>
      </p:sp>
    </p:spTree>
    <p:extLst>
      <p:ext uri="{BB962C8B-B14F-4D97-AF65-F5344CB8AC3E}">
        <p14:creationId xmlns:p14="http://schemas.microsoft.com/office/powerpoint/2010/main" val="3991084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B4866D-0F39-854C-93C7-9678E39D85C4}" type="slidenum">
              <a:rPr lang="en-US" smtClean="0"/>
              <a:t>8</a:t>
            </a:fld>
            <a:endParaRPr lang="en-US"/>
          </a:p>
        </p:txBody>
      </p:sp>
    </p:spTree>
    <p:extLst>
      <p:ext uri="{BB962C8B-B14F-4D97-AF65-F5344CB8AC3E}">
        <p14:creationId xmlns:p14="http://schemas.microsoft.com/office/powerpoint/2010/main" val="33882107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B4866D-0F39-854C-93C7-9678E39D85C4}" type="slidenum">
              <a:rPr lang="en-US" smtClean="0"/>
              <a:t>10</a:t>
            </a:fld>
            <a:endParaRPr lang="en-US"/>
          </a:p>
        </p:txBody>
      </p:sp>
    </p:spTree>
    <p:extLst>
      <p:ext uri="{BB962C8B-B14F-4D97-AF65-F5344CB8AC3E}">
        <p14:creationId xmlns:p14="http://schemas.microsoft.com/office/powerpoint/2010/main" val="2746119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GB"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GB"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13/10/20</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13/10/20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GB"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eaLnBrk="1" latinLnBrk="0" hangingPunct="1"/>
            <a:fld id="{23A271A1-F6D6-438B-A432-4747EE7ECD40}" type="datetimeFigureOut">
              <a:rPr lang="en-US" smtClean="0"/>
              <a:pPr eaLnBrk="1" latinLnBrk="0" hangingPunct="1"/>
              <a:t>13/10/20</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kumimoji="0"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F0C94032-CD4C-4C25-B0C2-CEC720522D92}" type="slidenum">
              <a:rPr kumimoji="0" lang="en-US" smtClean="0"/>
              <a:pPr eaLnBrk="1" latinLnBrk="0" hangingPunct="1"/>
              <a:t>‹#›</a:t>
            </a:fld>
            <a:endParaRPr kumimoji="0"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GB"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13/10/20</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GB"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GB" smtClean="0"/>
              <a:t>Click to edit Master title style</a:t>
            </a:r>
            <a:endParaRPr kumimoji="0" lang="en-US"/>
          </a:p>
        </p:txBody>
      </p:sp>
      <p:sp>
        <p:nvSpPr>
          <p:cNvPr id="12" name="Date Placeholder 1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13/10/20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8" name="Date Placeholder 7"/>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13/10/20</a:t>
            </a:fld>
            <a:endParaRPr lang="en-US"/>
          </a:p>
        </p:txBody>
      </p:sp>
      <p:sp>
        <p:nvSpPr>
          <p:cNvPr id="10" name="Slide Number Placeholder 9"/>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GB"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10" name="Date Placeholder 9"/>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13/10/20</a:t>
            </a:fld>
            <a:endParaRPr lang="en-US"/>
          </a:p>
        </p:txBody>
      </p:sp>
      <p:sp>
        <p:nvSpPr>
          <p:cNvPr id="12" name="Slide Number Placeholder 11"/>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GB"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GB"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13/10/20</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13/10/20</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GB" smtClean="0"/>
              <a:t>Click to edit Master title style</a:t>
            </a:r>
            <a:endParaRPr kumimoji="0" lang="en-US"/>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13/10/20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GB"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GB"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GB"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eaLnBrk="1" latinLnBrk="0" hangingPunct="1"/>
            <a:fld id="{23A271A1-F6D6-438B-A432-4747EE7ECD40}" type="datetimeFigureOut">
              <a:rPr lang="en-US" smtClean="0"/>
              <a:pPr eaLnBrk="1" latinLnBrk="0" hangingPunct="1"/>
              <a:t>13/10/20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eaLnBrk="1" latinLnBrk="0" hangingPunct="1"/>
            <a:fld id="{F0C94032-CD4C-4C25-B0C2-CEC720522D92}" type="slidenum">
              <a:rPr kumimoji="0" lang="en-US" smtClean="0"/>
              <a:pPr algn="ctr" eaLnBrk="1" latinLnBrk="0" hangingPunct="1"/>
              <a:t>‹#›</a:t>
            </a:fld>
            <a:endParaRPr kumimoji="0"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kumimoji="0"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GB" smtClean="0"/>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GB"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GB" smtClean="0"/>
              <a:t>Click to edit Master text styles</a:t>
            </a:r>
          </a:p>
          <a:p>
            <a:pPr lvl="1" eaLnBrk="1" latinLnBrk="0" hangingPunct="1"/>
            <a:r>
              <a:rPr kumimoji="0" lang="en-GB" smtClean="0"/>
              <a:t>Second level</a:t>
            </a:r>
          </a:p>
          <a:p>
            <a:pPr lvl="2" eaLnBrk="1" latinLnBrk="0" hangingPunct="1"/>
            <a:r>
              <a:rPr kumimoji="0" lang="en-GB" smtClean="0"/>
              <a:t>Third level</a:t>
            </a:r>
          </a:p>
          <a:p>
            <a:pPr lvl="3" eaLnBrk="1" latinLnBrk="0" hangingPunct="1"/>
            <a:r>
              <a:rPr kumimoji="0" lang="en-GB" smtClean="0"/>
              <a:t>Fourth level</a:t>
            </a:r>
          </a:p>
          <a:p>
            <a:pPr lvl="4" eaLnBrk="1" latinLnBrk="0" hangingPunct="1"/>
            <a:r>
              <a:rPr kumimoji="0" lang="en-GB"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eaLnBrk="1" latinLnBrk="0" hangingPunct="1"/>
            <a:fld id="{23A271A1-F6D6-438B-A432-4747EE7ECD40}" type="datetimeFigureOut">
              <a:rPr lang="en-US" smtClean="0"/>
              <a:pPr eaLnBrk="1" latinLnBrk="0" hangingPunct="1"/>
              <a:t>13/10/20</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4" name="TextBox 3"/>
          <p:cNvSpPr txBox="1"/>
          <p:nvPr/>
        </p:nvSpPr>
        <p:spPr>
          <a:xfrm>
            <a:off x="2125230" y="3744850"/>
            <a:ext cx="7218010" cy="2123658"/>
          </a:xfrm>
          <a:prstGeom prst="rect">
            <a:avLst/>
          </a:prstGeom>
          <a:noFill/>
        </p:spPr>
        <p:txBody>
          <a:bodyPr wrap="square" rtlCol="0">
            <a:spAutoFit/>
          </a:bodyPr>
          <a:lstStyle/>
          <a:p>
            <a:r>
              <a:rPr lang="en-US" sz="6600" dirty="0" smtClean="0">
                <a:latin typeface="Sassoon Penpals"/>
                <a:cs typeface="Sassoon Penpals"/>
              </a:rPr>
              <a:t>Reading with your child</a:t>
            </a:r>
          </a:p>
          <a:p>
            <a:pPr algn="ctr"/>
            <a:r>
              <a:rPr lang="en-US" sz="6600" dirty="0" smtClean="0">
                <a:latin typeface="Sassoon Penpals"/>
                <a:cs typeface="Sassoon Penpals"/>
              </a:rPr>
              <a:t>EYFS</a:t>
            </a:r>
            <a:endParaRPr lang="en-US" sz="6600" dirty="0">
              <a:latin typeface="Sassoon Penpals"/>
              <a:cs typeface="Sassoon Penpals"/>
            </a:endParaRPr>
          </a:p>
        </p:txBody>
      </p:sp>
    </p:spTree>
    <p:extLst>
      <p:ext uri="{BB962C8B-B14F-4D97-AF65-F5344CB8AC3E}">
        <p14:creationId xmlns:p14="http://schemas.microsoft.com/office/powerpoint/2010/main" val="5291836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Supporting your child with reading</a:t>
            </a:r>
            <a:endParaRPr lang="en-US" dirty="0"/>
          </a:p>
        </p:txBody>
      </p:sp>
      <p:sp>
        <p:nvSpPr>
          <p:cNvPr id="3" name="Content Placeholder 2"/>
          <p:cNvSpPr>
            <a:spLocks noGrp="1"/>
          </p:cNvSpPr>
          <p:nvPr>
            <p:ph sz="quarter" idx="1"/>
          </p:nvPr>
        </p:nvSpPr>
        <p:spPr>
          <a:xfrm>
            <a:off x="612648" y="1600199"/>
            <a:ext cx="8153400" cy="4973005"/>
          </a:xfrm>
        </p:spPr>
        <p:txBody>
          <a:bodyPr>
            <a:normAutofit/>
          </a:bodyPr>
          <a:lstStyle/>
          <a:p>
            <a:pPr marL="0" indent="0">
              <a:buNone/>
            </a:pPr>
            <a:r>
              <a:rPr lang="en-US" b="1" dirty="0" smtClean="0"/>
              <a:t>Reception</a:t>
            </a:r>
          </a:p>
          <a:p>
            <a:r>
              <a:rPr lang="en-US" b="1" dirty="0" smtClean="0"/>
              <a:t>Phonics</a:t>
            </a:r>
            <a:r>
              <a:rPr lang="en-US" dirty="0"/>
              <a:t>:</a:t>
            </a:r>
            <a:r>
              <a:rPr lang="en-US" dirty="0" smtClean="0"/>
              <a:t> children in Reception will be learning Phase 2, Phase 3 and Phase 4. </a:t>
            </a:r>
            <a:endParaRPr lang="en-US" dirty="0"/>
          </a:p>
          <a:p>
            <a:r>
              <a:rPr lang="en-US" dirty="0" smtClean="0"/>
              <a:t>Banded books are </a:t>
            </a:r>
            <a:r>
              <a:rPr lang="en-US" b="1" dirty="0" smtClean="0"/>
              <a:t>decodable </a:t>
            </a:r>
            <a:r>
              <a:rPr lang="en-US" dirty="0" smtClean="0"/>
              <a:t>so allow children to practice </a:t>
            </a:r>
            <a:r>
              <a:rPr lang="en-US" b="1" dirty="0" smtClean="0"/>
              <a:t>segmenting</a:t>
            </a:r>
            <a:r>
              <a:rPr lang="en-US" dirty="0" smtClean="0"/>
              <a:t> a word by saying the </a:t>
            </a:r>
            <a:r>
              <a:rPr lang="en-US" b="1" dirty="0" smtClean="0"/>
              <a:t>pure sounds </a:t>
            </a:r>
            <a:r>
              <a:rPr lang="en-US" dirty="0" smtClean="0"/>
              <a:t>and then </a:t>
            </a:r>
            <a:r>
              <a:rPr lang="en-US" b="1" dirty="0" smtClean="0"/>
              <a:t>blending</a:t>
            </a:r>
            <a:r>
              <a:rPr lang="en-US" dirty="0" smtClean="0"/>
              <a:t> it back together. </a:t>
            </a:r>
            <a:endParaRPr lang="en-US" dirty="0"/>
          </a:p>
          <a:p>
            <a:r>
              <a:rPr lang="en-US" dirty="0" smtClean="0"/>
              <a:t>There are some words that cannot be decoded. These are words that children just have to know by sight. (the, I, into, into, no, go, so etc.)</a:t>
            </a:r>
            <a:endParaRPr lang="en-US" dirty="0"/>
          </a:p>
        </p:txBody>
      </p:sp>
    </p:spTree>
    <p:extLst>
      <p:ext uri="{BB962C8B-B14F-4D97-AF65-F5344CB8AC3E}">
        <p14:creationId xmlns:p14="http://schemas.microsoft.com/office/powerpoint/2010/main" val="407256708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Supporting your child with reading</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Use phonics </a:t>
            </a:r>
            <a:r>
              <a:rPr lang="en-US" dirty="0" smtClean="0"/>
              <a:t>first – saying the sound/doing the action. </a:t>
            </a:r>
            <a:endParaRPr lang="en-US" dirty="0" smtClean="0"/>
          </a:p>
          <a:p>
            <a:r>
              <a:rPr lang="en-US" dirty="0" smtClean="0"/>
              <a:t>Use </a:t>
            </a:r>
            <a:r>
              <a:rPr lang="en-US" b="1" dirty="0" smtClean="0"/>
              <a:t>‘book talk’ </a:t>
            </a:r>
            <a:r>
              <a:rPr lang="en-US" dirty="0" smtClean="0"/>
              <a:t>– talk about stories and story language, key features of the book, word level – words, sentences, punctuation, features on the page e.g. speech bubbles</a:t>
            </a:r>
          </a:p>
          <a:p>
            <a:r>
              <a:rPr lang="en-US" dirty="0" smtClean="0"/>
              <a:t>Check understanding – encourage use of picture clues to help understanding, also show your child how you might be able to predict the meaning from other word clues. </a:t>
            </a:r>
          </a:p>
          <a:p>
            <a:r>
              <a:rPr lang="en-US" dirty="0" smtClean="0"/>
              <a:t>Use question prompts to help deepen your child’s understanding and support their reading development</a:t>
            </a:r>
          </a:p>
          <a:p>
            <a:r>
              <a:rPr lang="en-US" dirty="0" smtClean="0"/>
              <a:t>Model by reading them a story. </a:t>
            </a:r>
          </a:p>
        </p:txBody>
      </p:sp>
    </p:spTree>
    <p:extLst>
      <p:ext uri="{BB962C8B-B14F-4D97-AF65-F5344CB8AC3E}">
        <p14:creationId xmlns:p14="http://schemas.microsoft.com/office/powerpoint/2010/main" val="182361033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Supporting your child with reading</a:t>
            </a:r>
            <a:endParaRPr lang="en-US" dirty="0"/>
          </a:p>
        </p:txBody>
      </p:sp>
      <p:sp>
        <p:nvSpPr>
          <p:cNvPr id="3" name="Content Placeholder 2"/>
          <p:cNvSpPr>
            <a:spLocks noGrp="1"/>
          </p:cNvSpPr>
          <p:nvPr>
            <p:ph sz="quarter" idx="1"/>
          </p:nvPr>
        </p:nvSpPr>
        <p:spPr/>
        <p:txBody>
          <a:bodyPr>
            <a:normAutofit/>
          </a:bodyPr>
          <a:lstStyle/>
          <a:p>
            <a:pPr marL="0" indent="0">
              <a:buNone/>
            </a:pPr>
            <a:r>
              <a:rPr lang="en-US" sz="7200" dirty="0" smtClean="0"/>
              <a:t>Extra support:</a:t>
            </a:r>
          </a:p>
          <a:p>
            <a:pPr marL="0" indent="0" algn="ctr">
              <a:buNone/>
            </a:pPr>
            <a:r>
              <a:rPr lang="en-US" sz="7200" dirty="0" smtClean="0"/>
              <a:t>TALK TALK TALK! To your children.</a:t>
            </a:r>
            <a:endParaRPr lang="en-US" sz="7200" dirty="0"/>
          </a:p>
        </p:txBody>
      </p:sp>
    </p:spTree>
    <p:extLst>
      <p:ext uri="{BB962C8B-B14F-4D97-AF65-F5344CB8AC3E}">
        <p14:creationId xmlns:p14="http://schemas.microsoft.com/office/powerpoint/2010/main" val="133965155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743200"/>
            <a:ext cx="7123113" cy="3225800"/>
          </a:xfrm>
        </p:spPr>
        <p:txBody>
          <a:bodyPr>
            <a:normAutofit/>
          </a:bodyPr>
          <a:lstStyle/>
          <a:p>
            <a:r>
              <a:rPr lang="en-US" sz="6000" b="1" u="sng" dirty="0" smtClean="0"/>
              <a:t>YOU</a:t>
            </a:r>
            <a:r>
              <a:rPr lang="en-US" sz="6000" dirty="0" smtClean="0"/>
              <a:t> </a:t>
            </a:r>
            <a:r>
              <a:rPr lang="en-US" sz="6000" dirty="0"/>
              <a:t>reading aloud to your child shows you value </a:t>
            </a:r>
            <a:r>
              <a:rPr lang="en-US" sz="6000" dirty="0" smtClean="0"/>
              <a:t>reading</a:t>
            </a:r>
            <a:r>
              <a:rPr lang="en-US" sz="4400" dirty="0"/>
              <a:t>.</a:t>
            </a:r>
            <a:endParaRPr lang="en-GB" dirty="0"/>
          </a:p>
        </p:txBody>
      </p:sp>
    </p:spTree>
    <p:extLst>
      <p:ext uri="{BB962C8B-B14F-4D97-AF65-F5344CB8AC3E}">
        <p14:creationId xmlns:p14="http://schemas.microsoft.com/office/powerpoint/2010/main" val="192446076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8518" t="20265" r="10662" b="10037"/>
          <a:stretch/>
        </p:blipFill>
        <p:spPr>
          <a:xfrm>
            <a:off x="595746" y="2805546"/>
            <a:ext cx="8043863" cy="3900055"/>
          </a:xfrm>
          <a:prstGeom prst="rect">
            <a:avLst/>
          </a:prstGeom>
        </p:spPr>
      </p:pic>
      <p:sp>
        <p:nvSpPr>
          <p:cNvPr id="3" name="Title 2"/>
          <p:cNvSpPr>
            <a:spLocks noGrp="1"/>
          </p:cNvSpPr>
          <p:nvPr>
            <p:ph type="title"/>
          </p:nvPr>
        </p:nvSpPr>
        <p:spPr/>
        <p:txBody>
          <a:bodyPr/>
          <a:lstStyle/>
          <a:p>
            <a:r>
              <a:rPr lang="en-GB" dirty="0" smtClean="0"/>
              <a:t>New actions </a:t>
            </a:r>
            <a:endParaRPr lang="en-GB" dirty="0"/>
          </a:p>
        </p:txBody>
      </p:sp>
    </p:spTree>
    <p:extLst>
      <p:ext uri="{BB962C8B-B14F-4D97-AF65-F5344CB8AC3E}">
        <p14:creationId xmlns:p14="http://schemas.microsoft.com/office/powerpoint/2010/main" val="172936186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432288"/>
            <a:ext cx="8153400" cy="990600"/>
          </a:xfrm>
        </p:spPr>
        <p:txBody>
          <a:bodyPr>
            <a:normAutofit fontScale="90000"/>
          </a:bodyPr>
          <a:lstStyle/>
          <a:p>
            <a:r>
              <a:rPr lang="en-GB" dirty="0" smtClean="0"/>
              <a:t>Active learn – online reading books. I will Dojo message you. Your child's unique login details. </a:t>
            </a:r>
            <a:endParaRPr lang="en-GB" dirty="0"/>
          </a:p>
        </p:txBody>
      </p:sp>
      <p:pic>
        <p:nvPicPr>
          <p:cNvPr id="4" name="Content Placeholder 3"/>
          <p:cNvPicPr>
            <a:picLocks noGrp="1" noChangeAspect="1"/>
          </p:cNvPicPr>
          <p:nvPr>
            <p:ph sz="quarter" idx="1"/>
          </p:nvPr>
        </p:nvPicPr>
        <p:blipFill>
          <a:blip r:embed="rId2"/>
          <a:srcRect l="9818" r="9818"/>
          <a:stretch>
            <a:fillRect/>
          </a:stretch>
        </p:blipFill>
        <p:spPr>
          <a:xfrm>
            <a:off x="612648" y="1971631"/>
            <a:ext cx="8153400" cy="4495800"/>
          </a:xfrm>
        </p:spPr>
      </p:pic>
    </p:spTree>
    <p:extLst>
      <p:ext uri="{BB962C8B-B14F-4D97-AF65-F5344CB8AC3E}">
        <p14:creationId xmlns:p14="http://schemas.microsoft.com/office/powerpoint/2010/main" val="19294164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743200"/>
            <a:ext cx="7123113" cy="3067903"/>
          </a:xfrm>
        </p:spPr>
        <p:txBody>
          <a:bodyPr>
            <a:normAutofit lnSpcReduction="10000"/>
          </a:bodyPr>
          <a:lstStyle/>
          <a:p>
            <a:r>
              <a:rPr lang="en-GB" dirty="0" smtClean="0"/>
              <a:t>This year we have become </a:t>
            </a:r>
            <a:r>
              <a:rPr lang="en-GB" dirty="0" smtClean="0"/>
              <a:t>an early adopter school for the new EYFS framework that becomes statutory next year 2021. </a:t>
            </a:r>
            <a:endParaRPr lang="en-GB" dirty="0" smtClean="0"/>
          </a:p>
          <a:p>
            <a:endParaRPr lang="en-GB" dirty="0"/>
          </a:p>
          <a:p>
            <a:r>
              <a:rPr lang="en-GB" dirty="0" smtClean="0"/>
              <a:t>Extra information about the ear</a:t>
            </a:r>
            <a:r>
              <a:rPr lang="en-GB" dirty="0" smtClean="0"/>
              <a:t>ly adopter</a:t>
            </a:r>
            <a:r>
              <a:rPr lang="en-GB" dirty="0" smtClean="0"/>
              <a:t> is posted on the school website- under Swallow Class. </a:t>
            </a:r>
          </a:p>
          <a:p>
            <a:endParaRPr lang="en-GB" dirty="0" smtClean="0"/>
          </a:p>
          <a:p>
            <a:endParaRPr lang="en-GB" dirty="0"/>
          </a:p>
          <a:p>
            <a:endParaRPr lang="en-GB" dirty="0" smtClean="0"/>
          </a:p>
          <a:p>
            <a:endParaRPr lang="en-GB" dirty="0"/>
          </a:p>
          <a:p>
            <a:endParaRPr lang="en-GB" dirty="0"/>
          </a:p>
        </p:txBody>
      </p:sp>
      <p:sp>
        <p:nvSpPr>
          <p:cNvPr id="3" name="Title 2"/>
          <p:cNvSpPr>
            <a:spLocks noGrp="1"/>
          </p:cNvSpPr>
          <p:nvPr>
            <p:ph type="title"/>
          </p:nvPr>
        </p:nvSpPr>
        <p:spPr/>
        <p:txBody>
          <a:bodyPr/>
          <a:lstStyle/>
          <a:p>
            <a:r>
              <a:rPr lang="en-GB" dirty="0" smtClean="0"/>
              <a:t>EARLY ADOPTER EYFS</a:t>
            </a:r>
            <a:endParaRPr lang="en-GB" dirty="0"/>
          </a:p>
        </p:txBody>
      </p:sp>
    </p:spTree>
    <p:extLst>
      <p:ext uri="{BB962C8B-B14F-4D97-AF65-F5344CB8AC3E}">
        <p14:creationId xmlns:p14="http://schemas.microsoft.com/office/powerpoint/2010/main" val="11897144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GB" dirty="0"/>
          </a:p>
        </p:txBody>
      </p:sp>
      <p:sp>
        <p:nvSpPr>
          <p:cNvPr id="3" name="Title 2"/>
          <p:cNvSpPr>
            <a:spLocks noGrp="1"/>
          </p:cNvSpPr>
          <p:nvPr>
            <p:ph type="title"/>
          </p:nvPr>
        </p:nvSpPr>
        <p:spPr/>
        <p:txBody>
          <a:bodyPr/>
          <a:lstStyle/>
          <a:p>
            <a:r>
              <a:rPr lang="en-GB" dirty="0" smtClean="0"/>
              <a:t>Questions</a:t>
            </a:r>
            <a:r>
              <a:rPr lang="is-IS" dirty="0" smtClean="0"/>
              <a:t>….</a:t>
            </a:r>
            <a:endParaRPr lang="en-GB" dirty="0"/>
          </a:p>
        </p:txBody>
      </p:sp>
    </p:spTree>
    <p:extLst>
      <p:ext uri="{BB962C8B-B14F-4D97-AF65-F5344CB8AC3E}">
        <p14:creationId xmlns:p14="http://schemas.microsoft.com/office/powerpoint/2010/main" val="409747211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What makes a skilled and confident reader?</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smtClean="0"/>
              <a:t>Opportunities to:</a:t>
            </a:r>
          </a:p>
          <a:p>
            <a:r>
              <a:rPr lang="en-US" dirty="0" smtClean="0"/>
              <a:t>Learn </a:t>
            </a:r>
            <a:r>
              <a:rPr lang="en-US" dirty="0" smtClean="0"/>
              <a:t>about </a:t>
            </a:r>
            <a:r>
              <a:rPr lang="en-US" b="1" dirty="0" smtClean="0"/>
              <a:t>print</a:t>
            </a:r>
            <a:r>
              <a:rPr lang="en-US" dirty="0" smtClean="0"/>
              <a:t> and books</a:t>
            </a:r>
          </a:p>
          <a:p>
            <a:r>
              <a:rPr lang="en-US" dirty="0" smtClean="0"/>
              <a:t>Learn about the sounds in spoken language (this is called </a:t>
            </a:r>
            <a:r>
              <a:rPr lang="en-US" b="1" dirty="0" smtClean="0"/>
              <a:t>phonological awareness</a:t>
            </a:r>
            <a:r>
              <a:rPr lang="en-US" dirty="0" smtClean="0"/>
              <a:t>)</a:t>
            </a:r>
          </a:p>
          <a:p>
            <a:r>
              <a:rPr lang="en-US" dirty="0" smtClean="0"/>
              <a:t>Learn about the letters of the alphabet and how they come together to form words.</a:t>
            </a:r>
          </a:p>
          <a:p>
            <a:r>
              <a:rPr lang="en-US" b="1" dirty="0" smtClean="0"/>
              <a:t>Listen</a:t>
            </a:r>
            <a:r>
              <a:rPr lang="en-US" dirty="0" smtClean="0"/>
              <a:t> to books </a:t>
            </a:r>
            <a:r>
              <a:rPr lang="en-US" b="1" dirty="0" smtClean="0"/>
              <a:t>read aloud</a:t>
            </a:r>
          </a:p>
          <a:p>
            <a:pPr marL="0" indent="0" algn="ctr">
              <a:buNone/>
            </a:pPr>
            <a:r>
              <a:rPr lang="en-US" b="1" dirty="0" smtClean="0"/>
              <a:t>Every one of these elements is vital!</a:t>
            </a:r>
            <a:endParaRPr lang="en-US" b="1" dirty="0"/>
          </a:p>
        </p:txBody>
      </p:sp>
    </p:spTree>
    <p:extLst>
      <p:ext uri="{BB962C8B-B14F-4D97-AF65-F5344CB8AC3E}">
        <p14:creationId xmlns:p14="http://schemas.microsoft.com/office/powerpoint/2010/main" val="37515169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Learn about </a:t>
            </a:r>
            <a:r>
              <a:rPr lang="en-US" b="1" dirty="0"/>
              <a:t>print</a:t>
            </a:r>
            <a:r>
              <a:rPr lang="en-US" dirty="0"/>
              <a:t> and </a:t>
            </a:r>
            <a:r>
              <a:rPr lang="en-US" dirty="0" smtClean="0"/>
              <a:t>books</a:t>
            </a:r>
            <a:endParaRPr lang="en-US" dirty="0"/>
          </a:p>
        </p:txBody>
      </p:sp>
      <p:sp>
        <p:nvSpPr>
          <p:cNvPr id="3" name="Content Placeholder 2"/>
          <p:cNvSpPr>
            <a:spLocks noGrp="1"/>
          </p:cNvSpPr>
          <p:nvPr>
            <p:ph sz="quarter" idx="1"/>
          </p:nvPr>
        </p:nvSpPr>
        <p:spPr/>
        <p:txBody>
          <a:bodyPr/>
          <a:lstStyle/>
          <a:p>
            <a:pPr marL="0" indent="0">
              <a:buNone/>
            </a:pPr>
            <a:r>
              <a:rPr lang="en-US" dirty="0" smtClean="0"/>
              <a:t>We use books in certain ways:</a:t>
            </a:r>
          </a:p>
          <a:p>
            <a:r>
              <a:rPr lang="en-US" dirty="0" smtClean="0"/>
              <a:t>Hold them the right way up</a:t>
            </a:r>
          </a:p>
          <a:p>
            <a:r>
              <a:rPr lang="en-US" dirty="0" smtClean="0"/>
              <a:t>Turn pages one at a time</a:t>
            </a:r>
          </a:p>
          <a:p>
            <a:r>
              <a:rPr lang="en-US" dirty="0" smtClean="0"/>
              <a:t>Read L-R</a:t>
            </a:r>
          </a:p>
          <a:p>
            <a:pPr marL="0" indent="0">
              <a:buNone/>
            </a:pPr>
            <a:r>
              <a:rPr lang="en-US" b="1" dirty="0" smtClean="0"/>
              <a:t>Print Awareness</a:t>
            </a:r>
          </a:p>
          <a:p>
            <a:r>
              <a:rPr lang="en-US" dirty="0" smtClean="0"/>
              <a:t>Print is all around us</a:t>
            </a:r>
          </a:p>
          <a:p>
            <a:r>
              <a:rPr lang="en-US" dirty="0" smtClean="0"/>
              <a:t>Home and outside environment</a:t>
            </a:r>
          </a:p>
        </p:txBody>
      </p:sp>
    </p:spTree>
    <p:extLst>
      <p:ext uri="{BB962C8B-B14F-4D97-AF65-F5344CB8AC3E}">
        <p14:creationId xmlns:p14="http://schemas.microsoft.com/office/powerpoint/2010/main" val="3370133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
            </a:r>
            <a:br>
              <a:rPr lang="en-US" sz="3600" dirty="0" smtClean="0"/>
            </a:br>
            <a:r>
              <a:rPr lang="en-US" sz="3600" b="1" dirty="0" smtClean="0"/>
              <a:t>Sounds</a:t>
            </a:r>
            <a:r>
              <a:rPr lang="en-US" sz="3600" dirty="0" smtClean="0"/>
              <a:t> and </a:t>
            </a:r>
            <a:r>
              <a:rPr lang="en-US" sz="3600" b="1" dirty="0" smtClean="0"/>
              <a:t>words</a:t>
            </a:r>
            <a:r>
              <a:rPr lang="en-US" sz="3600" dirty="0" smtClean="0"/>
              <a:t> in </a:t>
            </a:r>
            <a:r>
              <a:rPr lang="en-US" sz="3600" dirty="0"/>
              <a:t>spoken language </a:t>
            </a:r>
            <a:br>
              <a:rPr lang="en-US" sz="3600" dirty="0"/>
            </a:br>
            <a:endParaRPr lang="en-US" sz="3600" dirty="0"/>
          </a:p>
        </p:txBody>
      </p:sp>
      <p:sp>
        <p:nvSpPr>
          <p:cNvPr id="3" name="Content Placeholder 2"/>
          <p:cNvSpPr>
            <a:spLocks noGrp="1"/>
          </p:cNvSpPr>
          <p:nvPr>
            <p:ph sz="quarter" idx="1"/>
          </p:nvPr>
        </p:nvSpPr>
        <p:spPr/>
        <p:txBody>
          <a:bodyPr/>
          <a:lstStyle/>
          <a:p>
            <a:r>
              <a:rPr lang="en-US" dirty="0" smtClean="0"/>
              <a:t>Rhyming</a:t>
            </a:r>
          </a:p>
          <a:p>
            <a:r>
              <a:rPr lang="en-US" dirty="0" smtClean="0"/>
              <a:t>Alliteration</a:t>
            </a:r>
          </a:p>
          <a:p>
            <a:r>
              <a:rPr lang="en-US" dirty="0" smtClean="0"/>
              <a:t>Voice and environmental sounds</a:t>
            </a:r>
          </a:p>
          <a:p>
            <a:r>
              <a:rPr lang="en-US" dirty="0" smtClean="0"/>
              <a:t>Tuning into phonemes</a:t>
            </a:r>
          </a:p>
          <a:p>
            <a:r>
              <a:rPr lang="en-US" dirty="0" smtClean="0"/>
              <a:t>Blending and Segmenting</a:t>
            </a:r>
          </a:p>
          <a:p>
            <a:r>
              <a:rPr lang="en-US" dirty="0" smtClean="0"/>
              <a:t>Phonological awareness – tune into and work with sounds of spoken language </a:t>
            </a:r>
            <a:endParaRPr lang="en-US" dirty="0"/>
          </a:p>
        </p:txBody>
      </p:sp>
    </p:spTree>
    <p:extLst>
      <p:ext uri="{BB962C8B-B14F-4D97-AF65-F5344CB8AC3E}">
        <p14:creationId xmlns:p14="http://schemas.microsoft.com/office/powerpoint/2010/main" val="24851978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Listening</a:t>
            </a:r>
            <a:r>
              <a:rPr lang="en-US" dirty="0" smtClean="0"/>
              <a:t> </a:t>
            </a:r>
            <a:r>
              <a:rPr lang="en-US" dirty="0"/>
              <a:t>to books </a:t>
            </a:r>
            <a:r>
              <a:rPr lang="en-US" b="1" dirty="0"/>
              <a:t>read aloud</a:t>
            </a:r>
            <a:br>
              <a:rPr lang="en-US" b="1" dirty="0"/>
            </a:br>
            <a:endParaRPr lang="en-US" dirty="0"/>
          </a:p>
        </p:txBody>
      </p:sp>
      <p:sp>
        <p:nvSpPr>
          <p:cNvPr id="3" name="Content Placeholder 2"/>
          <p:cNvSpPr>
            <a:spLocks noGrp="1"/>
          </p:cNvSpPr>
          <p:nvPr>
            <p:ph sz="quarter" idx="1"/>
          </p:nvPr>
        </p:nvSpPr>
        <p:spPr/>
        <p:txBody>
          <a:bodyPr>
            <a:normAutofit fontScale="55000" lnSpcReduction="20000"/>
          </a:bodyPr>
          <a:lstStyle/>
          <a:p>
            <a:r>
              <a:rPr lang="en-US" sz="6500" dirty="0" smtClean="0"/>
              <a:t>Reading aloud = single most important activity for building knowledge required for success in reading (and writing!)</a:t>
            </a:r>
            <a:r>
              <a:rPr lang="en-US" sz="6500" dirty="0" smtClean="0"/>
              <a:t>.</a:t>
            </a:r>
            <a:endParaRPr lang="en-US" dirty="0"/>
          </a:p>
          <a:p>
            <a:pPr marL="0" indent="0">
              <a:buNone/>
            </a:pPr>
            <a:r>
              <a:rPr lang="en-US" dirty="0" smtClean="0"/>
              <a:t>Reading aloud supports:</a:t>
            </a:r>
          </a:p>
          <a:p>
            <a:r>
              <a:rPr lang="en-US" dirty="0" smtClean="0"/>
              <a:t>Self esteem</a:t>
            </a:r>
          </a:p>
          <a:p>
            <a:r>
              <a:rPr lang="en-US" dirty="0" smtClean="0"/>
              <a:t>Positive attitudes/social values</a:t>
            </a:r>
          </a:p>
          <a:p>
            <a:r>
              <a:rPr lang="en-US" dirty="0" smtClean="0"/>
              <a:t>Development of rich vocabulary</a:t>
            </a:r>
          </a:p>
          <a:p>
            <a:r>
              <a:rPr lang="en-US" dirty="0" smtClean="0"/>
              <a:t>Develops listening and attention skills</a:t>
            </a:r>
          </a:p>
          <a:p>
            <a:r>
              <a:rPr lang="en-US" dirty="0" smtClean="0"/>
              <a:t>Make connections between spoken/written words</a:t>
            </a:r>
          </a:p>
          <a:p>
            <a:r>
              <a:rPr lang="en-US" dirty="0" smtClean="0"/>
              <a:t>Profile of reading – shows its important to us as adults!</a:t>
            </a:r>
          </a:p>
          <a:p>
            <a:r>
              <a:rPr lang="en-US" dirty="0" smtClean="0"/>
              <a:t>Children learn the </a:t>
            </a:r>
            <a:r>
              <a:rPr lang="en-US" b="1" dirty="0" smtClean="0"/>
              <a:t>JOY</a:t>
            </a:r>
            <a:r>
              <a:rPr lang="en-US" dirty="0" smtClean="0"/>
              <a:t> of reading!</a:t>
            </a:r>
          </a:p>
          <a:p>
            <a:pPr marL="0" indent="0" algn="ctr">
              <a:buNone/>
            </a:pPr>
            <a:r>
              <a:rPr lang="en-US" sz="4400" dirty="0" smtClean="0"/>
              <a:t>All children - Keep doing this until they leave school!!!!</a:t>
            </a:r>
            <a:endParaRPr lang="en-US" sz="4400" dirty="0"/>
          </a:p>
        </p:txBody>
      </p:sp>
    </p:spTree>
    <p:extLst>
      <p:ext uri="{BB962C8B-B14F-4D97-AF65-F5344CB8AC3E}">
        <p14:creationId xmlns:p14="http://schemas.microsoft.com/office/powerpoint/2010/main" val="105988560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Engagement and Enjoyment</a:t>
            </a:r>
            <a:endParaRPr lang="en-US" dirty="0"/>
          </a:p>
        </p:txBody>
      </p:sp>
      <p:sp>
        <p:nvSpPr>
          <p:cNvPr id="3" name="Content Placeholder 2"/>
          <p:cNvSpPr>
            <a:spLocks noGrp="1"/>
          </p:cNvSpPr>
          <p:nvPr>
            <p:ph sz="quarter" idx="1"/>
          </p:nvPr>
        </p:nvSpPr>
        <p:spPr>
          <a:xfrm>
            <a:off x="612648" y="1600200"/>
            <a:ext cx="8153400" cy="1725684"/>
          </a:xfrm>
        </p:spPr>
        <p:txBody>
          <a:bodyPr/>
          <a:lstStyle/>
          <a:p>
            <a:r>
              <a:rPr lang="en-US" dirty="0" smtClean="0"/>
              <a:t>What is a literacy rich environment?</a:t>
            </a:r>
          </a:p>
          <a:p>
            <a:r>
              <a:rPr lang="en-US" dirty="0" smtClean="0"/>
              <a:t>How many different types of print are on offer at home?</a:t>
            </a:r>
            <a:endParaRPr lang="en-US" dirty="0"/>
          </a:p>
        </p:txBody>
      </p:sp>
      <p:sp>
        <p:nvSpPr>
          <p:cNvPr id="5" name="TextBox 4"/>
          <p:cNvSpPr txBox="1"/>
          <p:nvPr/>
        </p:nvSpPr>
        <p:spPr>
          <a:xfrm>
            <a:off x="324596" y="3155258"/>
            <a:ext cx="2424987" cy="707886"/>
          </a:xfrm>
          <a:prstGeom prst="rect">
            <a:avLst/>
          </a:prstGeom>
          <a:noFill/>
        </p:spPr>
        <p:txBody>
          <a:bodyPr wrap="square" rtlCol="0">
            <a:spAutoFit/>
          </a:bodyPr>
          <a:lstStyle/>
          <a:p>
            <a:pPr algn="ctr"/>
            <a:r>
              <a:rPr lang="en-US" sz="4000" b="1" dirty="0" smtClean="0">
                <a:solidFill>
                  <a:srgbClr val="FF6600"/>
                </a:solidFill>
              </a:rPr>
              <a:t>menus</a:t>
            </a:r>
            <a:endParaRPr lang="en-US" sz="4000" b="1" dirty="0">
              <a:solidFill>
                <a:srgbClr val="FF6600"/>
              </a:solidFill>
            </a:endParaRPr>
          </a:p>
        </p:txBody>
      </p:sp>
      <p:sp>
        <p:nvSpPr>
          <p:cNvPr id="6" name="TextBox 5"/>
          <p:cNvSpPr txBox="1"/>
          <p:nvPr/>
        </p:nvSpPr>
        <p:spPr>
          <a:xfrm>
            <a:off x="3063822" y="3281994"/>
            <a:ext cx="2992715" cy="707886"/>
          </a:xfrm>
          <a:prstGeom prst="rect">
            <a:avLst/>
          </a:prstGeom>
          <a:noFill/>
        </p:spPr>
        <p:txBody>
          <a:bodyPr wrap="square" rtlCol="0">
            <a:spAutoFit/>
          </a:bodyPr>
          <a:lstStyle/>
          <a:p>
            <a:pPr algn="ctr"/>
            <a:r>
              <a:rPr lang="en-US" sz="4000" b="1" dirty="0" smtClean="0">
                <a:solidFill>
                  <a:srgbClr val="FF6600"/>
                </a:solidFill>
              </a:rPr>
              <a:t>newspapers</a:t>
            </a:r>
            <a:endParaRPr lang="en-US" sz="4000" b="1" dirty="0">
              <a:solidFill>
                <a:srgbClr val="FF6600"/>
              </a:solidFill>
            </a:endParaRPr>
          </a:p>
        </p:txBody>
      </p:sp>
      <p:sp>
        <p:nvSpPr>
          <p:cNvPr id="7" name="TextBox 6"/>
          <p:cNvSpPr txBox="1"/>
          <p:nvPr/>
        </p:nvSpPr>
        <p:spPr>
          <a:xfrm>
            <a:off x="5878079" y="4217087"/>
            <a:ext cx="2992715" cy="707886"/>
          </a:xfrm>
          <a:prstGeom prst="rect">
            <a:avLst/>
          </a:prstGeom>
          <a:noFill/>
        </p:spPr>
        <p:txBody>
          <a:bodyPr wrap="square" rtlCol="0">
            <a:spAutoFit/>
          </a:bodyPr>
          <a:lstStyle/>
          <a:p>
            <a:pPr algn="ctr"/>
            <a:r>
              <a:rPr lang="en-US" sz="4000" b="1" dirty="0" smtClean="0">
                <a:solidFill>
                  <a:srgbClr val="FF6600"/>
                </a:solidFill>
              </a:rPr>
              <a:t>magazines</a:t>
            </a:r>
            <a:endParaRPr lang="en-US" sz="4000" b="1" dirty="0">
              <a:solidFill>
                <a:srgbClr val="FF6600"/>
              </a:solidFill>
            </a:endParaRPr>
          </a:p>
        </p:txBody>
      </p:sp>
      <p:sp>
        <p:nvSpPr>
          <p:cNvPr id="8" name="TextBox 7"/>
          <p:cNvSpPr txBox="1"/>
          <p:nvPr/>
        </p:nvSpPr>
        <p:spPr>
          <a:xfrm>
            <a:off x="5878079" y="6057405"/>
            <a:ext cx="2992715" cy="707886"/>
          </a:xfrm>
          <a:prstGeom prst="rect">
            <a:avLst/>
          </a:prstGeom>
          <a:noFill/>
        </p:spPr>
        <p:txBody>
          <a:bodyPr wrap="square" rtlCol="0">
            <a:spAutoFit/>
          </a:bodyPr>
          <a:lstStyle/>
          <a:p>
            <a:pPr algn="ctr"/>
            <a:r>
              <a:rPr lang="en-US" sz="4000" b="1" dirty="0">
                <a:solidFill>
                  <a:srgbClr val="FF6600"/>
                </a:solidFill>
              </a:rPr>
              <a:t>f</a:t>
            </a:r>
            <a:r>
              <a:rPr lang="en-US" sz="4000" b="1" dirty="0" smtClean="0">
                <a:solidFill>
                  <a:srgbClr val="FF6600"/>
                </a:solidFill>
              </a:rPr>
              <a:t>ood packets</a:t>
            </a:r>
            <a:endParaRPr lang="en-US" sz="4000" b="1" dirty="0">
              <a:solidFill>
                <a:srgbClr val="FF6600"/>
              </a:solidFill>
            </a:endParaRPr>
          </a:p>
        </p:txBody>
      </p:sp>
      <p:sp>
        <p:nvSpPr>
          <p:cNvPr id="9" name="TextBox 8"/>
          <p:cNvSpPr txBox="1"/>
          <p:nvPr/>
        </p:nvSpPr>
        <p:spPr>
          <a:xfrm>
            <a:off x="2885364" y="4571030"/>
            <a:ext cx="2992715" cy="707886"/>
          </a:xfrm>
          <a:prstGeom prst="rect">
            <a:avLst/>
          </a:prstGeom>
          <a:noFill/>
        </p:spPr>
        <p:txBody>
          <a:bodyPr wrap="square" rtlCol="0">
            <a:spAutoFit/>
          </a:bodyPr>
          <a:lstStyle/>
          <a:p>
            <a:pPr algn="ctr"/>
            <a:r>
              <a:rPr lang="en-US" sz="4000" b="1" dirty="0">
                <a:solidFill>
                  <a:srgbClr val="FF6600"/>
                </a:solidFill>
              </a:rPr>
              <a:t>r</a:t>
            </a:r>
            <a:r>
              <a:rPr lang="en-US" sz="4000" b="1" dirty="0" smtClean="0">
                <a:solidFill>
                  <a:srgbClr val="FF6600"/>
                </a:solidFill>
              </a:rPr>
              <a:t>ecipe books</a:t>
            </a:r>
            <a:endParaRPr lang="en-US" sz="4000" b="1" dirty="0">
              <a:solidFill>
                <a:srgbClr val="FF6600"/>
              </a:solidFill>
            </a:endParaRPr>
          </a:p>
        </p:txBody>
      </p:sp>
      <p:sp>
        <p:nvSpPr>
          <p:cNvPr id="10" name="TextBox 9"/>
          <p:cNvSpPr txBox="1"/>
          <p:nvPr/>
        </p:nvSpPr>
        <p:spPr>
          <a:xfrm>
            <a:off x="626662" y="6057405"/>
            <a:ext cx="1794797" cy="707886"/>
          </a:xfrm>
          <a:prstGeom prst="rect">
            <a:avLst/>
          </a:prstGeom>
          <a:noFill/>
        </p:spPr>
        <p:txBody>
          <a:bodyPr wrap="square" rtlCol="0">
            <a:spAutoFit/>
          </a:bodyPr>
          <a:lstStyle/>
          <a:p>
            <a:pPr algn="ctr"/>
            <a:r>
              <a:rPr lang="en-US" sz="4000" b="1" dirty="0" smtClean="0">
                <a:solidFill>
                  <a:srgbClr val="FF6600"/>
                </a:solidFill>
              </a:rPr>
              <a:t>comics</a:t>
            </a:r>
            <a:endParaRPr lang="en-US" sz="4000" b="1" dirty="0">
              <a:solidFill>
                <a:srgbClr val="FF6600"/>
              </a:solidFill>
            </a:endParaRPr>
          </a:p>
        </p:txBody>
      </p:sp>
      <p:sp>
        <p:nvSpPr>
          <p:cNvPr id="11" name="TextBox 10"/>
          <p:cNvSpPr txBox="1"/>
          <p:nvPr/>
        </p:nvSpPr>
        <p:spPr>
          <a:xfrm>
            <a:off x="71107" y="5198856"/>
            <a:ext cx="2992715" cy="707886"/>
          </a:xfrm>
          <a:prstGeom prst="rect">
            <a:avLst/>
          </a:prstGeom>
          <a:noFill/>
        </p:spPr>
        <p:txBody>
          <a:bodyPr wrap="square" rtlCol="0">
            <a:spAutoFit/>
          </a:bodyPr>
          <a:lstStyle/>
          <a:p>
            <a:pPr algn="ctr"/>
            <a:r>
              <a:rPr lang="en-US" sz="4000" b="1" dirty="0" smtClean="0">
                <a:solidFill>
                  <a:srgbClr val="FF6600"/>
                </a:solidFill>
              </a:rPr>
              <a:t>atlases</a:t>
            </a:r>
            <a:endParaRPr lang="en-US" sz="4000" b="1" dirty="0">
              <a:solidFill>
                <a:srgbClr val="FF6600"/>
              </a:solidFill>
            </a:endParaRPr>
          </a:p>
        </p:txBody>
      </p:sp>
      <p:sp>
        <p:nvSpPr>
          <p:cNvPr id="12" name="TextBox 11"/>
          <p:cNvSpPr txBox="1"/>
          <p:nvPr/>
        </p:nvSpPr>
        <p:spPr>
          <a:xfrm>
            <a:off x="1682483" y="4003378"/>
            <a:ext cx="3417339" cy="707886"/>
          </a:xfrm>
          <a:prstGeom prst="rect">
            <a:avLst/>
          </a:prstGeom>
          <a:noFill/>
        </p:spPr>
        <p:txBody>
          <a:bodyPr wrap="square" rtlCol="0">
            <a:spAutoFit/>
          </a:bodyPr>
          <a:lstStyle/>
          <a:p>
            <a:pPr algn="ctr"/>
            <a:r>
              <a:rPr lang="en-US" sz="4000" b="1" dirty="0">
                <a:solidFill>
                  <a:srgbClr val="FF6600"/>
                </a:solidFill>
              </a:rPr>
              <a:t>p</a:t>
            </a:r>
            <a:r>
              <a:rPr lang="en-US" sz="4000" b="1" dirty="0" smtClean="0">
                <a:solidFill>
                  <a:srgbClr val="FF6600"/>
                </a:solidFill>
              </a:rPr>
              <a:t>icture books</a:t>
            </a:r>
            <a:endParaRPr lang="en-US" sz="4000" b="1" dirty="0">
              <a:solidFill>
                <a:srgbClr val="FF6600"/>
              </a:solidFill>
            </a:endParaRPr>
          </a:p>
        </p:txBody>
      </p:sp>
      <p:sp>
        <p:nvSpPr>
          <p:cNvPr id="13" name="TextBox 12"/>
          <p:cNvSpPr txBox="1"/>
          <p:nvPr/>
        </p:nvSpPr>
        <p:spPr>
          <a:xfrm>
            <a:off x="5878079" y="2801315"/>
            <a:ext cx="3275856" cy="707886"/>
          </a:xfrm>
          <a:prstGeom prst="rect">
            <a:avLst/>
          </a:prstGeom>
          <a:noFill/>
        </p:spPr>
        <p:txBody>
          <a:bodyPr wrap="square" rtlCol="0">
            <a:spAutoFit/>
          </a:bodyPr>
          <a:lstStyle/>
          <a:p>
            <a:pPr algn="ctr"/>
            <a:r>
              <a:rPr lang="en-US" sz="4000" b="1" dirty="0">
                <a:solidFill>
                  <a:srgbClr val="FF6600"/>
                </a:solidFill>
              </a:rPr>
              <a:t>c</a:t>
            </a:r>
            <a:r>
              <a:rPr lang="en-US" sz="4000" b="1" dirty="0" smtClean="0">
                <a:solidFill>
                  <a:srgbClr val="FF6600"/>
                </a:solidFill>
              </a:rPr>
              <a:t>hapter books</a:t>
            </a:r>
            <a:endParaRPr lang="en-US" sz="4000" b="1" dirty="0">
              <a:solidFill>
                <a:srgbClr val="FF6600"/>
              </a:solidFill>
            </a:endParaRPr>
          </a:p>
        </p:txBody>
      </p:sp>
      <p:sp>
        <p:nvSpPr>
          <p:cNvPr id="14" name="TextBox 13"/>
          <p:cNvSpPr txBox="1"/>
          <p:nvPr/>
        </p:nvSpPr>
        <p:spPr>
          <a:xfrm>
            <a:off x="5773333" y="5326564"/>
            <a:ext cx="2992715" cy="707886"/>
          </a:xfrm>
          <a:prstGeom prst="rect">
            <a:avLst/>
          </a:prstGeom>
          <a:noFill/>
        </p:spPr>
        <p:txBody>
          <a:bodyPr wrap="square" rtlCol="0">
            <a:spAutoFit/>
          </a:bodyPr>
          <a:lstStyle/>
          <a:p>
            <a:pPr algn="ctr"/>
            <a:r>
              <a:rPr lang="en-US" sz="4000" b="1" dirty="0" smtClean="0">
                <a:solidFill>
                  <a:srgbClr val="FF6600"/>
                </a:solidFill>
              </a:rPr>
              <a:t>programmes</a:t>
            </a:r>
            <a:endParaRPr lang="en-US" sz="4000" b="1" dirty="0">
              <a:solidFill>
                <a:srgbClr val="FF6600"/>
              </a:solidFill>
            </a:endParaRPr>
          </a:p>
        </p:txBody>
      </p:sp>
      <p:sp>
        <p:nvSpPr>
          <p:cNvPr id="15" name="TextBox 14"/>
          <p:cNvSpPr txBox="1"/>
          <p:nvPr/>
        </p:nvSpPr>
        <p:spPr>
          <a:xfrm>
            <a:off x="2421460" y="5371787"/>
            <a:ext cx="3456619" cy="707886"/>
          </a:xfrm>
          <a:prstGeom prst="rect">
            <a:avLst/>
          </a:prstGeom>
          <a:noFill/>
        </p:spPr>
        <p:txBody>
          <a:bodyPr wrap="square" rtlCol="0">
            <a:spAutoFit/>
          </a:bodyPr>
          <a:lstStyle/>
          <a:p>
            <a:pPr algn="ctr"/>
            <a:r>
              <a:rPr lang="en-US" sz="4000" b="1" dirty="0">
                <a:solidFill>
                  <a:srgbClr val="FF6600"/>
                </a:solidFill>
              </a:rPr>
              <a:t>s</a:t>
            </a:r>
            <a:r>
              <a:rPr lang="en-US" sz="4000" b="1" dirty="0" smtClean="0">
                <a:solidFill>
                  <a:srgbClr val="FF6600"/>
                </a:solidFill>
              </a:rPr>
              <a:t>hopping lists</a:t>
            </a:r>
            <a:endParaRPr lang="en-US" sz="4000" b="1" dirty="0">
              <a:solidFill>
                <a:srgbClr val="FF6600"/>
              </a:solidFill>
            </a:endParaRPr>
          </a:p>
        </p:txBody>
      </p:sp>
      <p:sp>
        <p:nvSpPr>
          <p:cNvPr id="16" name="TextBox 15"/>
          <p:cNvSpPr txBox="1"/>
          <p:nvPr/>
        </p:nvSpPr>
        <p:spPr>
          <a:xfrm>
            <a:off x="-107351" y="4637430"/>
            <a:ext cx="2992715" cy="707886"/>
          </a:xfrm>
          <a:prstGeom prst="rect">
            <a:avLst/>
          </a:prstGeom>
          <a:noFill/>
        </p:spPr>
        <p:txBody>
          <a:bodyPr wrap="square" rtlCol="0">
            <a:spAutoFit/>
          </a:bodyPr>
          <a:lstStyle/>
          <a:p>
            <a:pPr algn="ctr"/>
            <a:r>
              <a:rPr lang="en-US" sz="4000" b="1" dirty="0" smtClean="0">
                <a:solidFill>
                  <a:srgbClr val="FF6600"/>
                </a:solidFill>
              </a:rPr>
              <a:t>catalogues</a:t>
            </a:r>
            <a:endParaRPr lang="en-US" sz="4000" b="1" dirty="0">
              <a:solidFill>
                <a:srgbClr val="FF6600"/>
              </a:solidFill>
            </a:endParaRPr>
          </a:p>
        </p:txBody>
      </p:sp>
      <p:sp>
        <p:nvSpPr>
          <p:cNvPr id="17" name="TextBox 16"/>
          <p:cNvSpPr txBox="1"/>
          <p:nvPr/>
        </p:nvSpPr>
        <p:spPr>
          <a:xfrm>
            <a:off x="2573859" y="6209805"/>
            <a:ext cx="1794797" cy="707886"/>
          </a:xfrm>
          <a:prstGeom prst="rect">
            <a:avLst/>
          </a:prstGeom>
          <a:noFill/>
        </p:spPr>
        <p:txBody>
          <a:bodyPr wrap="square" rtlCol="0">
            <a:spAutoFit/>
          </a:bodyPr>
          <a:lstStyle/>
          <a:p>
            <a:pPr algn="ctr"/>
            <a:r>
              <a:rPr lang="en-US" sz="4000" b="1" dirty="0" smtClean="0">
                <a:solidFill>
                  <a:srgbClr val="FF6600"/>
                </a:solidFill>
              </a:rPr>
              <a:t>poetry</a:t>
            </a:r>
            <a:endParaRPr lang="en-US" sz="4000" b="1" dirty="0">
              <a:solidFill>
                <a:srgbClr val="FF6600"/>
              </a:solidFill>
            </a:endParaRPr>
          </a:p>
        </p:txBody>
      </p:sp>
      <p:sp>
        <p:nvSpPr>
          <p:cNvPr id="18" name="TextBox 17"/>
          <p:cNvSpPr txBox="1"/>
          <p:nvPr/>
        </p:nvSpPr>
        <p:spPr>
          <a:xfrm>
            <a:off x="-118337" y="4032395"/>
            <a:ext cx="2213257" cy="584776"/>
          </a:xfrm>
          <a:prstGeom prst="rect">
            <a:avLst/>
          </a:prstGeom>
          <a:noFill/>
        </p:spPr>
        <p:txBody>
          <a:bodyPr wrap="square" rtlCol="0">
            <a:spAutoFit/>
          </a:bodyPr>
          <a:lstStyle/>
          <a:p>
            <a:pPr algn="ctr"/>
            <a:r>
              <a:rPr lang="en-US" sz="3200" b="1" dirty="0">
                <a:solidFill>
                  <a:srgbClr val="FF6600"/>
                </a:solidFill>
              </a:rPr>
              <a:t>n</a:t>
            </a:r>
            <a:r>
              <a:rPr lang="en-US" sz="3200" b="1" dirty="0" smtClean="0">
                <a:solidFill>
                  <a:srgbClr val="FF6600"/>
                </a:solidFill>
              </a:rPr>
              <a:t>on-fiction</a:t>
            </a:r>
            <a:endParaRPr lang="en-US" sz="3200" b="1" dirty="0">
              <a:solidFill>
                <a:srgbClr val="FF6600"/>
              </a:solidFill>
            </a:endParaRPr>
          </a:p>
        </p:txBody>
      </p:sp>
      <p:sp>
        <p:nvSpPr>
          <p:cNvPr id="19" name="TextBox 18"/>
          <p:cNvSpPr txBox="1"/>
          <p:nvPr/>
        </p:nvSpPr>
        <p:spPr>
          <a:xfrm>
            <a:off x="6788865" y="3635937"/>
            <a:ext cx="1794797" cy="707886"/>
          </a:xfrm>
          <a:prstGeom prst="rect">
            <a:avLst/>
          </a:prstGeom>
          <a:noFill/>
        </p:spPr>
        <p:txBody>
          <a:bodyPr wrap="square" rtlCol="0">
            <a:spAutoFit/>
          </a:bodyPr>
          <a:lstStyle/>
          <a:p>
            <a:pPr algn="ctr"/>
            <a:r>
              <a:rPr lang="en-US" sz="4000" b="1" dirty="0" smtClean="0">
                <a:solidFill>
                  <a:srgbClr val="FF6600"/>
                </a:solidFill>
              </a:rPr>
              <a:t>emails</a:t>
            </a:r>
            <a:endParaRPr lang="en-US" sz="4000" b="1" dirty="0">
              <a:solidFill>
                <a:srgbClr val="FF6600"/>
              </a:solidFill>
            </a:endParaRPr>
          </a:p>
        </p:txBody>
      </p:sp>
      <p:sp>
        <p:nvSpPr>
          <p:cNvPr id="20" name="TextBox 19"/>
          <p:cNvSpPr txBox="1"/>
          <p:nvPr/>
        </p:nvSpPr>
        <p:spPr>
          <a:xfrm>
            <a:off x="6788865" y="4972621"/>
            <a:ext cx="1794797" cy="707886"/>
          </a:xfrm>
          <a:prstGeom prst="rect">
            <a:avLst/>
          </a:prstGeom>
          <a:noFill/>
        </p:spPr>
        <p:txBody>
          <a:bodyPr wrap="square" rtlCol="0">
            <a:spAutoFit/>
          </a:bodyPr>
          <a:lstStyle/>
          <a:p>
            <a:pPr algn="ctr"/>
            <a:r>
              <a:rPr lang="en-US" sz="4000" b="1" dirty="0" smtClean="0">
                <a:solidFill>
                  <a:srgbClr val="FF6600"/>
                </a:solidFill>
              </a:rPr>
              <a:t>letters</a:t>
            </a:r>
            <a:endParaRPr lang="en-US" sz="4000" b="1" dirty="0">
              <a:solidFill>
                <a:srgbClr val="FF6600"/>
              </a:solidFill>
            </a:endParaRPr>
          </a:p>
        </p:txBody>
      </p:sp>
      <p:sp>
        <p:nvSpPr>
          <p:cNvPr id="21" name="TextBox 20"/>
          <p:cNvSpPr txBox="1"/>
          <p:nvPr/>
        </p:nvSpPr>
        <p:spPr>
          <a:xfrm>
            <a:off x="3661405" y="2656472"/>
            <a:ext cx="1794797" cy="707886"/>
          </a:xfrm>
          <a:prstGeom prst="rect">
            <a:avLst/>
          </a:prstGeom>
          <a:noFill/>
        </p:spPr>
        <p:txBody>
          <a:bodyPr wrap="square" rtlCol="0">
            <a:spAutoFit/>
          </a:bodyPr>
          <a:lstStyle/>
          <a:p>
            <a:pPr algn="ctr"/>
            <a:r>
              <a:rPr lang="en-US" sz="4000" b="1" dirty="0" smtClean="0">
                <a:solidFill>
                  <a:srgbClr val="FF6600"/>
                </a:solidFill>
              </a:rPr>
              <a:t>cards</a:t>
            </a:r>
            <a:endParaRPr lang="en-US" sz="4000" b="1" dirty="0">
              <a:solidFill>
                <a:srgbClr val="FF6600"/>
              </a:solidFill>
            </a:endParaRPr>
          </a:p>
        </p:txBody>
      </p:sp>
    </p:spTree>
    <p:extLst>
      <p:ext uri="{BB962C8B-B14F-4D97-AF65-F5344CB8AC3E}">
        <p14:creationId xmlns:p14="http://schemas.microsoft.com/office/powerpoint/2010/main" val="100411364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9"/>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Literacy rich home environment</a:t>
            </a:r>
            <a:endParaRPr lang="en-US" dirty="0"/>
          </a:p>
        </p:txBody>
      </p:sp>
      <p:sp>
        <p:nvSpPr>
          <p:cNvPr id="3" name="Content Placeholder 2"/>
          <p:cNvSpPr>
            <a:spLocks noGrp="1"/>
          </p:cNvSpPr>
          <p:nvPr>
            <p:ph sz="quarter" idx="1"/>
          </p:nvPr>
        </p:nvSpPr>
        <p:spPr/>
        <p:txBody>
          <a:bodyPr>
            <a:normAutofit fontScale="92500" lnSpcReduction="20000"/>
          </a:bodyPr>
          <a:lstStyle/>
          <a:p>
            <a:r>
              <a:rPr lang="en-US" sz="4000" b="1" dirty="0"/>
              <a:t>How?</a:t>
            </a:r>
          </a:p>
          <a:p>
            <a:r>
              <a:rPr lang="en-US" dirty="0"/>
              <a:t>Establish a regular time (before bed/bath time works well)</a:t>
            </a:r>
          </a:p>
          <a:p>
            <a:r>
              <a:rPr lang="en-US" dirty="0" smtClean="0"/>
              <a:t>Keep a large variety of reading materials at hand</a:t>
            </a:r>
          </a:p>
          <a:p>
            <a:r>
              <a:rPr lang="en-US" dirty="0" smtClean="0"/>
              <a:t>Store books/materials in places children can access</a:t>
            </a:r>
          </a:p>
          <a:p>
            <a:r>
              <a:rPr lang="en-US" dirty="0" smtClean="0"/>
              <a:t>Share </a:t>
            </a:r>
            <a:r>
              <a:rPr lang="en-US" dirty="0" smtClean="0"/>
              <a:t>your love of books with them/the joy of reading!</a:t>
            </a:r>
          </a:p>
          <a:p>
            <a:r>
              <a:rPr lang="en-US" dirty="0" smtClean="0"/>
              <a:t>Have paper and writing tools available along side</a:t>
            </a:r>
          </a:p>
          <a:p>
            <a:r>
              <a:rPr lang="en-US" dirty="0" smtClean="0"/>
              <a:t>Model reading and writing for pleasure</a:t>
            </a:r>
          </a:p>
          <a:p>
            <a:r>
              <a:rPr lang="en-US" dirty="0" smtClean="0"/>
              <a:t>Make time for conversations about books and reading</a:t>
            </a:r>
          </a:p>
          <a:p>
            <a:r>
              <a:rPr lang="en-US" dirty="0" smtClean="0"/>
              <a:t>Use board games to reinforce language/literacy skills</a:t>
            </a:r>
          </a:p>
        </p:txBody>
      </p:sp>
    </p:spTree>
    <p:extLst>
      <p:ext uri="{BB962C8B-B14F-4D97-AF65-F5344CB8AC3E}">
        <p14:creationId xmlns:p14="http://schemas.microsoft.com/office/powerpoint/2010/main" val="163877312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Engaging your child</a:t>
            </a:r>
            <a:endParaRPr lang="en-US" dirty="0"/>
          </a:p>
        </p:txBody>
      </p:sp>
      <p:sp>
        <p:nvSpPr>
          <p:cNvPr id="3" name="Content Placeholder 2"/>
          <p:cNvSpPr>
            <a:spLocks noGrp="1"/>
          </p:cNvSpPr>
          <p:nvPr>
            <p:ph sz="quarter" idx="1"/>
          </p:nvPr>
        </p:nvSpPr>
        <p:spPr/>
        <p:txBody>
          <a:bodyPr/>
          <a:lstStyle/>
          <a:p>
            <a:r>
              <a:rPr lang="en-US" dirty="0" smtClean="0"/>
              <a:t>Build </a:t>
            </a:r>
            <a:r>
              <a:rPr lang="en-US" dirty="0" smtClean="0"/>
              <a:t>a home library</a:t>
            </a:r>
          </a:p>
          <a:p>
            <a:r>
              <a:rPr lang="en-US" dirty="0" smtClean="0"/>
              <a:t>Let your child choose the book</a:t>
            </a:r>
          </a:p>
          <a:p>
            <a:r>
              <a:rPr lang="en-US" dirty="0" smtClean="0"/>
              <a:t>Use funny voices!</a:t>
            </a:r>
          </a:p>
          <a:p>
            <a:r>
              <a:rPr lang="en-US" dirty="0" smtClean="0"/>
              <a:t>Tap into their interests</a:t>
            </a:r>
          </a:p>
          <a:p>
            <a:r>
              <a:rPr lang="en-US" dirty="0" smtClean="0"/>
              <a:t>Take books with you on journeys or shopping trips</a:t>
            </a:r>
          </a:p>
          <a:p>
            <a:r>
              <a:rPr lang="en-US" dirty="0" smtClean="0"/>
              <a:t>Use technology to your </a:t>
            </a:r>
            <a:r>
              <a:rPr lang="en-US" dirty="0" smtClean="0"/>
              <a:t>advantage – active learn </a:t>
            </a:r>
            <a:endParaRPr lang="en-US" dirty="0" smtClean="0"/>
          </a:p>
        </p:txBody>
      </p:sp>
    </p:spTree>
    <p:extLst>
      <p:ext uri="{BB962C8B-B14F-4D97-AF65-F5344CB8AC3E}">
        <p14:creationId xmlns:p14="http://schemas.microsoft.com/office/powerpoint/2010/main" val="294543124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school at the moment..</a:t>
            </a:r>
            <a:endParaRPr lang="en-GB" dirty="0"/>
          </a:p>
        </p:txBody>
      </p:sp>
      <p:sp>
        <p:nvSpPr>
          <p:cNvPr id="3" name="Content Placeholder 2"/>
          <p:cNvSpPr>
            <a:spLocks noGrp="1"/>
          </p:cNvSpPr>
          <p:nvPr>
            <p:ph sz="quarter" idx="1"/>
          </p:nvPr>
        </p:nvSpPr>
        <p:spPr/>
        <p:txBody>
          <a:bodyPr>
            <a:normAutofit fontScale="77500" lnSpcReduction="20000"/>
          </a:bodyPr>
          <a:lstStyle/>
          <a:p>
            <a:pPr marL="0" indent="0">
              <a:buNone/>
            </a:pPr>
            <a:r>
              <a:rPr lang="en-GB" dirty="0" smtClean="0"/>
              <a:t>Pre-Covid</a:t>
            </a:r>
            <a:r>
              <a:rPr lang="is-IS" dirty="0" smtClean="0"/>
              <a:t>…</a:t>
            </a:r>
            <a:r>
              <a:rPr lang="en-GB" dirty="0" smtClean="0"/>
              <a:t> </a:t>
            </a:r>
          </a:p>
          <a:p>
            <a:pPr marL="0" indent="0">
              <a:buNone/>
            </a:pPr>
            <a:r>
              <a:rPr lang="en-GB" dirty="0" smtClean="0"/>
              <a:t>we would send home picture books to start. </a:t>
            </a:r>
            <a:r>
              <a:rPr lang="en-US" dirty="0"/>
              <a:t>no text. Encourages children to use pictures as clues to tell the story. Builds confidence in reading ability. Adults need to model to begin with. Adults model a wide range of language for children to use. </a:t>
            </a:r>
            <a:endParaRPr lang="en-US" dirty="0" smtClean="0"/>
          </a:p>
          <a:p>
            <a:pPr marL="0" indent="0">
              <a:buNone/>
            </a:pPr>
            <a:r>
              <a:rPr lang="en-US" dirty="0" smtClean="0"/>
              <a:t>Then.. </a:t>
            </a:r>
          </a:p>
          <a:p>
            <a:pPr marL="0" indent="0">
              <a:buNone/>
            </a:pPr>
            <a:r>
              <a:rPr lang="en-US" dirty="0"/>
              <a:t>When children have learnt </a:t>
            </a:r>
            <a:r>
              <a:rPr lang="en-US" b="1" dirty="0" err="1"/>
              <a:t>S,a,t,p,i,n,m</a:t>
            </a:r>
            <a:r>
              <a:rPr lang="en-US" b="1" dirty="0"/>
              <a:t> and d </a:t>
            </a:r>
            <a:r>
              <a:rPr lang="en-US" dirty="0"/>
              <a:t>they will get their first books with words and small sentences</a:t>
            </a:r>
            <a:r>
              <a:rPr lang="en-US" dirty="0" smtClean="0"/>
              <a:t>.</a:t>
            </a:r>
          </a:p>
          <a:p>
            <a:pPr marL="0" indent="0">
              <a:buNone/>
            </a:pPr>
            <a:r>
              <a:rPr lang="en-US" dirty="0"/>
              <a:t>These books need to be read at least 3 times for children to be secure</a:t>
            </a:r>
            <a:r>
              <a:rPr lang="en-US" dirty="0" smtClean="0"/>
              <a:t>.</a:t>
            </a:r>
          </a:p>
          <a:p>
            <a:pPr marL="0" indent="0">
              <a:buNone/>
            </a:pPr>
            <a:r>
              <a:rPr lang="en-US" dirty="0" smtClean="0"/>
              <a:t> </a:t>
            </a:r>
          </a:p>
          <a:p>
            <a:pPr marL="0" indent="0">
              <a:buNone/>
            </a:pPr>
            <a:r>
              <a:rPr lang="en-US" dirty="0" smtClean="0"/>
              <a:t>At the moment we wont be sending books home, instead you will receive an active learn login for your child to access reading books online. Children can earn rewards and play games on the active learn after reading. </a:t>
            </a:r>
            <a:endParaRPr lang="en-US" dirty="0"/>
          </a:p>
          <a:p>
            <a:pPr marL="0" indent="0">
              <a:buNone/>
            </a:pPr>
            <a:endParaRPr lang="en-US" dirty="0"/>
          </a:p>
          <a:p>
            <a:endParaRPr lang="en-US" dirty="0"/>
          </a:p>
          <a:p>
            <a:endParaRPr lang="en-GB" dirty="0"/>
          </a:p>
        </p:txBody>
      </p:sp>
    </p:spTree>
    <p:extLst>
      <p:ext uri="{BB962C8B-B14F-4D97-AF65-F5344CB8AC3E}">
        <p14:creationId xmlns:p14="http://schemas.microsoft.com/office/powerpoint/2010/main" val="130222837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9340</TotalTime>
  <Words>818</Words>
  <Application>Microsoft Macintosh PowerPoint</Application>
  <PresentationFormat>On-screen Show (4:3)</PresentationFormat>
  <Paragraphs>117</Paragraphs>
  <Slides>17</Slides>
  <Notes>11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Median</vt:lpstr>
      <vt:lpstr>PowerPoint Presentation</vt:lpstr>
      <vt:lpstr>What makes a skilled and confident reader?</vt:lpstr>
      <vt:lpstr>Learn about print and books</vt:lpstr>
      <vt:lpstr> Sounds and words in spoken language  </vt:lpstr>
      <vt:lpstr> Listening to books read aloud </vt:lpstr>
      <vt:lpstr>Engagement and Enjoyment</vt:lpstr>
      <vt:lpstr>Literacy rich home environment</vt:lpstr>
      <vt:lpstr>Engaging your child</vt:lpstr>
      <vt:lpstr>In school at the moment..</vt:lpstr>
      <vt:lpstr>Supporting your child with reading</vt:lpstr>
      <vt:lpstr>Supporting your child with reading</vt:lpstr>
      <vt:lpstr>Supporting your child with reading</vt:lpstr>
      <vt:lpstr>PowerPoint Presentation</vt:lpstr>
      <vt:lpstr>New actions </vt:lpstr>
      <vt:lpstr>Active learn – online reading books. I will Dojo message you. Your child's unique login details. </vt:lpstr>
      <vt:lpstr>EARLY ADOPTER EYFS</vt:lpstr>
      <vt:lpstr>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Mugridge</dc:creator>
  <cp:lastModifiedBy>Samantha Wilce</cp:lastModifiedBy>
  <cp:revision>33</cp:revision>
  <cp:lastPrinted>2015-02-10T18:00:15Z</cp:lastPrinted>
  <dcterms:created xsi:type="dcterms:W3CDTF">2015-02-03T18:10:01Z</dcterms:created>
  <dcterms:modified xsi:type="dcterms:W3CDTF">2020-10-13T16:19:06Z</dcterms:modified>
</cp:coreProperties>
</file>